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62" r:id="rId2"/>
    <p:sldId id="264" r:id="rId3"/>
    <p:sldId id="265" r:id="rId4"/>
    <p:sldId id="266" r:id="rId5"/>
    <p:sldId id="269" r:id="rId6"/>
    <p:sldId id="270" r:id="rId7"/>
    <p:sldId id="271" r:id="rId8"/>
  </p:sldIdLst>
  <p:sldSz cx="6300788" cy="45005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7">
          <p15:clr>
            <a:srgbClr val="A4A3A4"/>
          </p15:clr>
        </p15:guide>
        <p15:guide id="2" pos="19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56" y="44"/>
      </p:cViewPr>
      <p:guideLst>
        <p:guide orient="horz" pos="1417"/>
        <p:guide pos="19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3C791-9D83-4CD0-92C5-2CC5AC3E7874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1143000"/>
            <a:ext cx="4321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F55CC-945A-4A6B-89E5-380FF0ADC0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446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559" y="736551"/>
            <a:ext cx="5355670" cy="1566863"/>
          </a:xfrm>
        </p:spPr>
        <p:txBody>
          <a:bodyPr anchor="b"/>
          <a:lstStyle>
            <a:lvl1pPr algn="ctr">
              <a:defRPr sz="39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7599" y="2363838"/>
            <a:ext cx="4725591" cy="1086594"/>
          </a:xfrm>
        </p:spPr>
        <p:txBody>
          <a:bodyPr/>
          <a:lstStyle>
            <a:lvl1pPr marL="0" indent="0" algn="ctr">
              <a:buNone/>
              <a:defRPr sz="1575"/>
            </a:lvl1pPr>
            <a:lvl2pPr marL="300060" indent="0" algn="ctr">
              <a:buNone/>
              <a:defRPr sz="1313"/>
            </a:lvl2pPr>
            <a:lvl3pPr marL="600121" indent="0" algn="ctr">
              <a:buNone/>
              <a:defRPr sz="1181"/>
            </a:lvl3pPr>
            <a:lvl4pPr marL="900181" indent="0" algn="ctr">
              <a:buNone/>
              <a:defRPr sz="1050"/>
            </a:lvl4pPr>
            <a:lvl5pPr marL="1200241" indent="0" algn="ctr">
              <a:buNone/>
              <a:defRPr sz="1050"/>
            </a:lvl5pPr>
            <a:lvl6pPr marL="1500302" indent="0" algn="ctr">
              <a:buNone/>
              <a:defRPr sz="1050"/>
            </a:lvl6pPr>
            <a:lvl7pPr marL="1800362" indent="0" algn="ctr">
              <a:buNone/>
              <a:defRPr sz="1050"/>
            </a:lvl7pPr>
            <a:lvl8pPr marL="2100423" indent="0" algn="ctr">
              <a:buNone/>
              <a:defRPr sz="1050"/>
            </a:lvl8pPr>
            <a:lvl9pPr marL="2400483" indent="0" algn="ctr">
              <a:buNone/>
              <a:defRPr sz="105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5307-9F51-400D-9318-7623EE003750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291D-2924-44DB-B566-3B70C21F84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773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5307-9F51-400D-9318-7623EE003750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291D-2924-44DB-B566-3B70C21F84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153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09002" y="239613"/>
            <a:ext cx="1358607" cy="381401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3180" y="239613"/>
            <a:ext cx="3997062" cy="381401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5307-9F51-400D-9318-7623EE003750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291D-2924-44DB-B566-3B70C21F84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9386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5307-9F51-400D-9318-7623EE003750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291D-2924-44DB-B566-3B70C21F84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33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898" y="1122017"/>
            <a:ext cx="5434430" cy="1872109"/>
          </a:xfrm>
        </p:spPr>
        <p:txBody>
          <a:bodyPr anchor="b"/>
          <a:lstStyle>
            <a:lvl1pPr>
              <a:defRPr sz="39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898" y="3011836"/>
            <a:ext cx="5434430" cy="984498"/>
          </a:xfrm>
        </p:spPr>
        <p:txBody>
          <a:bodyPr/>
          <a:lstStyle>
            <a:lvl1pPr marL="0" indent="0">
              <a:buNone/>
              <a:defRPr sz="1575">
                <a:solidFill>
                  <a:schemeClr val="tx1"/>
                </a:solidFill>
              </a:defRPr>
            </a:lvl1pPr>
            <a:lvl2pPr marL="30006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2pPr>
            <a:lvl3pPr marL="600121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3pPr>
            <a:lvl4pPr marL="90018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20024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50030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180036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10042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40048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5307-9F51-400D-9318-7623EE003750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291D-2924-44DB-B566-3B70C21F84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393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3179" y="1198066"/>
            <a:ext cx="2677835" cy="28555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9774" y="1198066"/>
            <a:ext cx="2677835" cy="28555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5307-9F51-400D-9318-7623EE003750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291D-2924-44DB-B566-3B70C21F84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767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000" y="239614"/>
            <a:ext cx="5434430" cy="86990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4001" y="1103263"/>
            <a:ext cx="2665528" cy="540692"/>
          </a:xfrm>
        </p:spPr>
        <p:txBody>
          <a:bodyPr anchor="b"/>
          <a:lstStyle>
            <a:lvl1pPr marL="0" indent="0">
              <a:buNone/>
              <a:defRPr sz="1575" b="1"/>
            </a:lvl1pPr>
            <a:lvl2pPr marL="300060" indent="0">
              <a:buNone/>
              <a:defRPr sz="1313" b="1"/>
            </a:lvl2pPr>
            <a:lvl3pPr marL="600121" indent="0">
              <a:buNone/>
              <a:defRPr sz="1181" b="1"/>
            </a:lvl3pPr>
            <a:lvl4pPr marL="900181" indent="0">
              <a:buNone/>
              <a:defRPr sz="1050" b="1"/>
            </a:lvl4pPr>
            <a:lvl5pPr marL="1200241" indent="0">
              <a:buNone/>
              <a:defRPr sz="1050" b="1"/>
            </a:lvl5pPr>
            <a:lvl6pPr marL="1500302" indent="0">
              <a:buNone/>
              <a:defRPr sz="1050" b="1"/>
            </a:lvl6pPr>
            <a:lvl7pPr marL="1800362" indent="0">
              <a:buNone/>
              <a:defRPr sz="1050" b="1"/>
            </a:lvl7pPr>
            <a:lvl8pPr marL="2100423" indent="0">
              <a:buNone/>
              <a:defRPr sz="1050" b="1"/>
            </a:lvl8pPr>
            <a:lvl9pPr marL="2400483" indent="0">
              <a:buNone/>
              <a:defRPr sz="105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001" y="1643956"/>
            <a:ext cx="2665528" cy="241801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9774" y="1103263"/>
            <a:ext cx="2678656" cy="540692"/>
          </a:xfrm>
        </p:spPr>
        <p:txBody>
          <a:bodyPr anchor="b"/>
          <a:lstStyle>
            <a:lvl1pPr marL="0" indent="0">
              <a:buNone/>
              <a:defRPr sz="1575" b="1"/>
            </a:lvl1pPr>
            <a:lvl2pPr marL="300060" indent="0">
              <a:buNone/>
              <a:defRPr sz="1313" b="1"/>
            </a:lvl2pPr>
            <a:lvl3pPr marL="600121" indent="0">
              <a:buNone/>
              <a:defRPr sz="1181" b="1"/>
            </a:lvl3pPr>
            <a:lvl4pPr marL="900181" indent="0">
              <a:buNone/>
              <a:defRPr sz="1050" b="1"/>
            </a:lvl4pPr>
            <a:lvl5pPr marL="1200241" indent="0">
              <a:buNone/>
              <a:defRPr sz="1050" b="1"/>
            </a:lvl5pPr>
            <a:lvl6pPr marL="1500302" indent="0">
              <a:buNone/>
              <a:defRPr sz="1050" b="1"/>
            </a:lvl6pPr>
            <a:lvl7pPr marL="1800362" indent="0">
              <a:buNone/>
              <a:defRPr sz="1050" b="1"/>
            </a:lvl7pPr>
            <a:lvl8pPr marL="2100423" indent="0">
              <a:buNone/>
              <a:defRPr sz="1050" b="1"/>
            </a:lvl8pPr>
            <a:lvl9pPr marL="2400483" indent="0">
              <a:buNone/>
              <a:defRPr sz="105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9774" y="1643956"/>
            <a:ext cx="2678656" cy="241801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5307-9F51-400D-9318-7623EE003750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291D-2924-44DB-B566-3B70C21F84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076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5307-9F51-400D-9318-7623EE003750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291D-2924-44DB-B566-3B70C21F84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141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5307-9F51-400D-9318-7623EE003750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291D-2924-44DB-B566-3B70C21F84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478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000" y="300038"/>
            <a:ext cx="2032168" cy="1050131"/>
          </a:xfrm>
        </p:spPr>
        <p:txBody>
          <a:bodyPr anchor="b"/>
          <a:lstStyle>
            <a:lvl1pPr>
              <a:defRPr sz="21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656" y="647999"/>
            <a:ext cx="3189774" cy="3198317"/>
          </a:xfrm>
        </p:spPr>
        <p:txBody>
          <a:bodyPr/>
          <a:lstStyle>
            <a:lvl1pPr>
              <a:defRPr sz="2100"/>
            </a:lvl1pPr>
            <a:lvl2pPr>
              <a:defRPr sz="1838"/>
            </a:lvl2pPr>
            <a:lvl3pPr>
              <a:defRPr sz="1575"/>
            </a:lvl3pPr>
            <a:lvl4pPr>
              <a:defRPr sz="1313"/>
            </a:lvl4pPr>
            <a:lvl5pPr>
              <a:defRPr sz="1313"/>
            </a:lvl5pPr>
            <a:lvl6pPr>
              <a:defRPr sz="1313"/>
            </a:lvl6pPr>
            <a:lvl7pPr>
              <a:defRPr sz="1313"/>
            </a:lvl7pPr>
            <a:lvl8pPr>
              <a:defRPr sz="1313"/>
            </a:lvl8pPr>
            <a:lvl9pPr>
              <a:defRPr sz="1313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4000" y="1350169"/>
            <a:ext cx="2032168" cy="2501355"/>
          </a:xfrm>
        </p:spPr>
        <p:txBody>
          <a:bodyPr/>
          <a:lstStyle>
            <a:lvl1pPr marL="0" indent="0">
              <a:buNone/>
              <a:defRPr sz="1050"/>
            </a:lvl1pPr>
            <a:lvl2pPr marL="300060" indent="0">
              <a:buNone/>
              <a:defRPr sz="919"/>
            </a:lvl2pPr>
            <a:lvl3pPr marL="600121" indent="0">
              <a:buNone/>
              <a:defRPr sz="788"/>
            </a:lvl3pPr>
            <a:lvl4pPr marL="900181" indent="0">
              <a:buNone/>
              <a:defRPr sz="656"/>
            </a:lvl4pPr>
            <a:lvl5pPr marL="1200241" indent="0">
              <a:buNone/>
              <a:defRPr sz="656"/>
            </a:lvl5pPr>
            <a:lvl6pPr marL="1500302" indent="0">
              <a:buNone/>
              <a:defRPr sz="656"/>
            </a:lvl6pPr>
            <a:lvl7pPr marL="1800362" indent="0">
              <a:buNone/>
              <a:defRPr sz="656"/>
            </a:lvl7pPr>
            <a:lvl8pPr marL="2100423" indent="0">
              <a:buNone/>
              <a:defRPr sz="656"/>
            </a:lvl8pPr>
            <a:lvl9pPr marL="2400483" indent="0">
              <a:buNone/>
              <a:defRPr sz="65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5307-9F51-400D-9318-7623EE003750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291D-2924-44DB-B566-3B70C21F84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119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000" y="300038"/>
            <a:ext cx="2032168" cy="1050131"/>
          </a:xfrm>
        </p:spPr>
        <p:txBody>
          <a:bodyPr anchor="b"/>
          <a:lstStyle>
            <a:lvl1pPr>
              <a:defRPr sz="21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8656" y="647999"/>
            <a:ext cx="3189774" cy="3198317"/>
          </a:xfrm>
        </p:spPr>
        <p:txBody>
          <a:bodyPr anchor="t"/>
          <a:lstStyle>
            <a:lvl1pPr marL="0" indent="0">
              <a:buNone/>
              <a:defRPr sz="2100"/>
            </a:lvl1pPr>
            <a:lvl2pPr marL="300060" indent="0">
              <a:buNone/>
              <a:defRPr sz="1838"/>
            </a:lvl2pPr>
            <a:lvl3pPr marL="600121" indent="0">
              <a:buNone/>
              <a:defRPr sz="1575"/>
            </a:lvl3pPr>
            <a:lvl4pPr marL="900181" indent="0">
              <a:buNone/>
              <a:defRPr sz="1313"/>
            </a:lvl4pPr>
            <a:lvl5pPr marL="1200241" indent="0">
              <a:buNone/>
              <a:defRPr sz="1313"/>
            </a:lvl5pPr>
            <a:lvl6pPr marL="1500302" indent="0">
              <a:buNone/>
              <a:defRPr sz="1313"/>
            </a:lvl6pPr>
            <a:lvl7pPr marL="1800362" indent="0">
              <a:buNone/>
              <a:defRPr sz="1313"/>
            </a:lvl7pPr>
            <a:lvl8pPr marL="2100423" indent="0">
              <a:buNone/>
              <a:defRPr sz="1313"/>
            </a:lvl8pPr>
            <a:lvl9pPr marL="2400483" indent="0">
              <a:buNone/>
              <a:defRPr sz="131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4000" y="1350169"/>
            <a:ext cx="2032168" cy="2501355"/>
          </a:xfrm>
        </p:spPr>
        <p:txBody>
          <a:bodyPr/>
          <a:lstStyle>
            <a:lvl1pPr marL="0" indent="0">
              <a:buNone/>
              <a:defRPr sz="1050"/>
            </a:lvl1pPr>
            <a:lvl2pPr marL="300060" indent="0">
              <a:buNone/>
              <a:defRPr sz="919"/>
            </a:lvl2pPr>
            <a:lvl3pPr marL="600121" indent="0">
              <a:buNone/>
              <a:defRPr sz="788"/>
            </a:lvl3pPr>
            <a:lvl4pPr marL="900181" indent="0">
              <a:buNone/>
              <a:defRPr sz="656"/>
            </a:lvl4pPr>
            <a:lvl5pPr marL="1200241" indent="0">
              <a:buNone/>
              <a:defRPr sz="656"/>
            </a:lvl5pPr>
            <a:lvl6pPr marL="1500302" indent="0">
              <a:buNone/>
              <a:defRPr sz="656"/>
            </a:lvl6pPr>
            <a:lvl7pPr marL="1800362" indent="0">
              <a:buNone/>
              <a:defRPr sz="656"/>
            </a:lvl7pPr>
            <a:lvl8pPr marL="2100423" indent="0">
              <a:buNone/>
              <a:defRPr sz="656"/>
            </a:lvl8pPr>
            <a:lvl9pPr marL="2400483" indent="0">
              <a:buNone/>
              <a:defRPr sz="65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5307-9F51-400D-9318-7623EE003750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291D-2924-44DB-B566-3B70C21F84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212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3179" y="239614"/>
            <a:ext cx="5434430" cy="869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179" y="1198066"/>
            <a:ext cx="5434430" cy="2855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3179" y="4171356"/>
            <a:ext cx="1417677" cy="239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C5307-9F51-400D-9318-7623EE003750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7136" y="4171356"/>
            <a:ext cx="2126516" cy="239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9932" y="4171356"/>
            <a:ext cx="1417677" cy="239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9291D-2924-44DB-B566-3B70C21F84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523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00121" rtl="0" eaLnBrk="1" latinLnBrk="0" hangingPunct="1">
        <a:lnSpc>
          <a:spcPct val="90000"/>
        </a:lnSpc>
        <a:spcBef>
          <a:spcPct val="0"/>
        </a:spcBef>
        <a:buNone/>
        <a:defRPr sz="28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030" indent="-150030" algn="l" defTabSz="600121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1838" kern="1200">
          <a:solidFill>
            <a:schemeClr val="tx1"/>
          </a:solidFill>
          <a:latin typeface="+mn-lt"/>
          <a:ea typeface="+mn-ea"/>
          <a:cs typeface="+mn-cs"/>
        </a:defRPr>
      </a:lvl1pPr>
      <a:lvl2pPr marL="450091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750151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sz="1313" kern="1200">
          <a:solidFill>
            <a:schemeClr val="tx1"/>
          </a:solidFill>
          <a:latin typeface="+mn-lt"/>
          <a:ea typeface="+mn-ea"/>
          <a:cs typeface="+mn-cs"/>
        </a:defRPr>
      </a:lvl3pPr>
      <a:lvl4pPr marL="1050211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4pPr>
      <a:lvl5pPr marL="1350272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5pPr>
      <a:lvl6pPr marL="1650332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6pPr>
      <a:lvl7pPr marL="1950392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7pPr>
      <a:lvl8pPr marL="2250453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8pPr>
      <a:lvl9pPr marL="2550513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300060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2pPr>
      <a:lvl3pPr marL="600121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00181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4pPr>
      <a:lvl5pPr marL="1200241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5pPr>
      <a:lvl6pPr marL="1500302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6pPr>
      <a:lvl7pPr marL="1800362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7pPr>
      <a:lvl8pPr marL="2100423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8pPr>
      <a:lvl9pPr marL="2400483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AF96921F-FBA3-440C-B223-6C2B229A28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46"/>
          <a:stretch/>
        </p:blipFill>
        <p:spPr>
          <a:xfrm>
            <a:off x="286" y="4204855"/>
            <a:ext cx="6300216" cy="29485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E0CF8BB-BC47-45DA-A25E-2D8C91F4FB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09" t="74525" r="4781" b="9615"/>
          <a:stretch/>
        </p:blipFill>
        <p:spPr>
          <a:xfrm>
            <a:off x="4914761" y="86590"/>
            <a:ext cx="1330037" cy="71350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F96921F-FBA3-440C-B223-6C2B229A28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58" t="3214" r="53494" b="88779"/>
          <a:stretch/>
        </p:blipFill>
        <p:spPr>
          <a:xfrm>
            <a:off x="13440" y="0"/>
            <a:ext cx="2909454" cy="36021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0" y="-9114"/>
            <a:ext cx="24722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/>
              <a:t>Secretaría de Salud Distrital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23" y="1262743"/>
            <a:ext cx="4467497" cy="3688414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43840" y="561348"/>
            <a:ext cx="53993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  <a:t>Plan de Acción en Salud </a:t>
            </a:r>
            <a:endParaRPr kumimoji="0" lang="es-CO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43840" y="1001229"/>
            <a:ext cx="5843451" cy="375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buClr>
                <a:srgbClr val="194656"/>
              </a:buClr>
              <a:buSzPts val="1800"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  <a:t>Dimensión: Convivencia Social y Salud Mental.</a:t>
            </a:r>
            <a:b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</a:br>
            <a:b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</a:br>
            <a: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  <a:t>Equipo de Trabajo: </a:t>
            </a:r>
            <a:b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</a:br>
            <a:b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</a:br>
            <a: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  <a:t>María Elena Córdoba </a:t>
            </a:r>
            <a:b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</a:br>
            <a: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  <a:t>Psicóloga – Referente de convivencia y salud mental </a:t>
            </a:r>
            <a:b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</a:br>
            <a:b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</a:br>
            <a: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  <a:t>Indira Tatiana Quiñonez </a:t>
            </a:r>
            <a:b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</a:br>
            <a: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  <a:t>Socióloga </a:t>
            </a:r>
            <a:b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</a:br>
            <a:b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</a:br>
            <a: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  <a:t>Lucy Mar Cadena </a:t>
            </a:r>
            <a:b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</a:br>
            <a: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  <a:t>Psicóloga </a:t>
            </a:r>
            <a:b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</a:br>
            <a:b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</a:br>
            <a: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  <a:t>Edwin Andrés Celorio </a:t>
            </a:r>
            <a:b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</a:br>
            <a: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sym typeface="Raleway"/>
              </a:rPr>
              <a:t>Trabajador Social </a:t>
            </a:r>
          </a:p>
          <a:p>
            <a:pPr lvl="0" algn="ctr" defTabSz="914400">
              <a:buClr>
                <a:srgbClr val="194656"/>
              </a:buClr>
              <a:buSzPts val="1800"/>
            </a:pPr>
            <a:endParaRPr kumimoji="0" lang="es-CO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/>
              <a:sym typeface="Raleway"/>
            </a:endParaRPr>
          </a:p>
          <a:p>
            <a:pPr lvl="0" algn="ctr" defTabSz="914400">
              <a:buClr>
                <a:srgbClr val="194656"/>
              </a:buClr>
              <a:buSzPts val="1800"/>
            </a:pPr>
            <a:r>
              <a:rPr lang="es-ES" sz="1100" b="1" kern="0" dirty="0">
                <a:solidFill>
                  <a:srgbClr val="000000"/>
                </a:solidFill>
                <a:latin typeface="Roboto"/>
                <a:sym typeface="Roboto"/>
              </a:rPr>
              <a:t>				Secretaría Distrital de Salud </a:t>
            </a:r>
          </a:p>
          <a:p>
            <a:pPr lvl="0" algn="ctr" defTabSz="914400">
              <a:buClr>
                <a:srgbClr val="194656"/>
              </a:buClr>
              <a:buSzPts val="1800"/>
            </a:pPr>
            <a:r>
              <a:rPr lang="es-ES" sz="1100" b="1" kern="0" dirty="0">
                <a:solidFill>
                  <a:srgbClr val="000000"/>
                </a:solidFill>
                <a:latin typeface="Roboto"/>
                <a:sym typeface="Roboto"/>
              </a:rPr>
              <a:t>				Buenaventura – Valle </a:t>
            </a:r>
          </a:p>
          <a:p>
            <a:pPr lvl="0" algn="ctr" defTabSz="914400">
              <a:buClr>
                <a:srgbClr val="194656"/>
              </a:buClr>
              <a:buSzPts val="1800"/>
            </a:pPr>
            <a:r>
              <a:rPr lang="es-ES" sz="1100" b="1" kern="0" dirty="0">
                <a:solidFill>
                  <a:srgbClr val="000000"/>
                </a:solidFill>
                <a:latin typeface="Roboto"/>
                <a:sym typeface="Roboto"/>
              </a:rPr>
              <a:t>				2020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2881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AF96921F-FBA3-440C-B223-6C2B229A28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46"/>
          <a:stretch/>
        </p:blipFill>
        <p:spPr>
          <a:xfrm>
            <a:off x="286" y="4204855"/>
            <a:ext cx="6300216" cy="29485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E0CF8BB-BC47-45DA-A25E-2D8C91F4FB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09" t="74525" r="4781" b="9615"/>
          <a:stretch/>
        </p:blipFill>
        <p:spPr>
          <a:xfrm>
            <a:off x="4914761" y="86590"/>
            <a:ext cx="1330037" cy="71350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F96921F-FBA3-440C-B223-6C2B229A28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58" t="3214" r="53494" b="88779"/>
          <a:stretch/>
        </p:blipFill>
        <p:spPr>
          <a:xfrm>
            <a:off x="0" y="0"/>
            <a:ext cx="2909454" cy="36021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0" y="-9114"/>
            <a:ext cx="24722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/>
              <a:t>Secretaría de Salud Distrital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66520"/>
            <a:ext cx="5416731" cy="383404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00296" y="940148"/>
            <a:ext cx="5712823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5019" lvl="0" algn="just" defTabSz="914400">
              <a:buClr>
                <a:srgbClr val="000000"/>
              </a:buClr>
              <a:buSzPts val="1200"/>
            </a:pPr>
            <a:r>
              <a:rPr kumimoji="0" lang="en" sz="2800" b="1" i="0" u="none" strike="noStrike" kern="0" cap="none" spc="0" normalizeH="0" baseline="0" noProof="0" dirty="0">
                <a:ln>
                  <a:noFill/>
                </a:ln>
                <a:solidFill>
                  <a:srgbClr val="194656"/>
                </a:solidFill>
                <a:effectLst/>
                <a:uLnTx/>
                <a:uFillTx/>
                <a:latin typeface="Raleway"/>
                <a:sym typeface="Raleway"/>
              </a:rPr>
              <a:t>Salud Mental en Buenaventura</a:t>
            </a:r>
          </a:p>
          <a:p>
            <a:pPr marL="105019" lvl="0" algn="just" defTabSz="914400">
              <a:buClr>
                <a:srgbClr val="000000"/>
              </a:buClr>
              <a:buSzPts val="1200"/>
            </a:pPr>
            <a:endParaRPr lang="en" sz="1600" b="1" kern="0" dirty="0">
              <a:solidFill>
                <a:srgbClr val="194656"/>
              </a:solidFill>
              <a:latin typeface="Raleway"/>
              <a:sym typeface="Raleway"/>
            </a:endParaRPr>
          </a:p>
          <a:p>
            <a:pPr marL="105019" lvl="0" algn="just" defTabSz="914400">
              <a:buClr>
                <a:srgbClr val="000000"/>
              </a:buClr>
              <a:buSzPts val="1200"/>
            </a:pPr>
            <a:r>
              <a:rPr lang="es-ES" sz="1600" kern="0" dirty="0">
                <a:solidFill>
                  <a:srgbClr val="000000"/>
                </a:solidFill>
                <a:latin typeface="Roboto"/>
                <a:sym typeface="Roboto"/>
              </a:rPr>
              <a:t>La salud mental tiene relación con el vivir en dignidad, está relacionada con la riqueza interior y con la capacidad de interactuar con otros y de aportar en una experiencia cultural.</a:t>
            </a:r>
            <a:endParaRPr lang="es-CO" sz="1600" kern="0" dirty="0">
              <a:solidFill>
                <a:srgbClr val="000000"/>
              </a:solidFill>
              <a:latin typeface="Roboto"/>
              <a:sym typeface="Roboto"/>
            </a:endParaRPr>
          </a:p>
          <a:p>
            <a:pPr marL="105019" lvl="0" algn="just" defTabSz="914400">
              <a:buClr>
                <a:srgbClr val="000000"/>
              </a:buClr>
              <a:buSzPts val="1200"/>
            </a:pPr>
            <a:r>
              <a:rPr lang="es-ES" sz="1600" kern="0" dirty="0">
                <a:solidFill>
                  <a:srgbClr val="000000"/>
                </a:solidFill>
                <a:latin typeface="Roboto"/>
                <a:sym typeface="Roboto"/>
              </a:rPr>
              <a:t>Una sociedad sana debe ser responsable de hacerse cargo de sus miembros enfermos.</a:t>
            </a:r>
            <a:endParaRPr lang="es-CO" sz="1600" kern="0" dirty="0">
              <a:solidFill>
                <a:srgbClr val="000000"/>
              </a:solidFill>
              <a:latin typeface="Roboto"/>
              <a:sym typeface="Roboto"/>
            </a:endParaRPr>
          </a:p>
          <a:p>
            <a:pPr lvl="0" algn="just" defTabSz="914400">
              <a:buClr>
                <a:srgbClr val="000000"/>
              </a:buClr>
              <a:buSzPts val="1200"/>
            </a:pPr>
            <a:endParaRPr lang="es-CO" sz="1600" kern="0" dirty="0">
              <a:solidFill>
                <a:srgbClr val="000000"/>
              </a:solidFill>
              <a:latin typeface="Roboto"/>
              <a:sym typeface="Roboto"/>
            </a:endParaRPr>
          </a:p>
          <a:p>
            <a:pPr lvl="0" algn="just" defTabSz="914400">
              <a:buClr>
                <a:srgbClr val="000000"/>
              </a:buClr>
              <a:buSzPts val="1200"/>
            </a:pPr>
            <a:r>
              <a:rPr lang="es-CO" sz="1600" kern="0" dirty="0">
                <a:solidFill>
                  <a:srgbClr val="000000"/>
                </a:solidFill>
                <a:latin typeface="Roboto"/>
                <a:sym typeface="Roboto"/>
              </a:rPr>
              <a:t>Líneas Misionales: Realizar seguimiento, vigilancia y control a las entidades prestadoras del servicio de atención en salud mental en el Distrito.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3043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AF96921F-FBA3-440C-B223-6C2B229A28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46"/>
          <a:stretch/>
        </p:blipFill>
        <p:spPr>
          <a:xfrm>
            <a:off x="286" y="4204855"/>
            <a:ext cx="6300216" cy="29485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E0CF8BB-BC47-45DA-A25E-2D8C91F4FB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09" t="74525" r="4781" b="9615"/>
          <a:stretch/>
        </p:blipFill>
        <p:spPr>
          <a:xfrm>
            <a:off x="4914761" y="86590"/>
            <a:ext cx="1330037" cy="71350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F96921F-FBA3-440C-B223-6C2B229A28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58" t="3214" r="53494" b="88779"/>
          <a:stretch/>
        </p:blipFill>
        <p:spPr>
          <a:xfrm>
            <a:off x="0" y="0"/>
            <a:ext cx="2909454" cy="36021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0" y="-9114"/>
            <a:ext cx="24722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/>
              <a:t>Secretaría de Salud Distrital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93" y="901636"/>
            <a:ext cx="1445623" cy="3303219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513806" y="1375954"/>
            <a:ext cx="2395648" cy="1237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481" b="1" i="0" u="none" strike="noStrike" kern="0" cap="none" spc="0" normalizeH="0" baseline="0" noProof="0" dirty="0">
                <a:ln>
                  <a:noFill/>
                </a:ln>
                <a:solidFill>
                  <a:srgbClr val="194656"/>
                </a:solidFill>
                <a:effectLst/>
                <a:uLnTx/>
                <a:uFillTx/>
                <a:latin typeface="Raleway"/>
                <a:sym typeface="Raleway"/>
              </a:rPr>
              <a:t>Proyectos PAS – Salud Mental </a:t>
            </a:r>
            <a:endParaRPr kumimoji="0" lang="es-CO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Google Shape;229;p27"/>
          <p:cNvSpPr txBox="1">
            <a:spLocks/>
          </p:cNvSpPr>
          <p:nvPr/>
        </p:nvSpPr>
        <p:spPr>
          <a:xfrm>
            <a:off x="3365050" y="539045"/>
            <a:ext cx="1924345" cy="461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998" tIns="62998" rIns="62998" bIns="62998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103" b="1" i="0" u="none" strike="noStrike" cap="none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103" b="1" i="0" u="none" strike="noStrike" cap="none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103" b="1" i="0" u="none" strike="noStrike" cap="none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103" b="1" i="0" u="none" strike="noStrike" cap="none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103" b="1" i="0" u="none" strike="noStrike" cap="none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103" b="1" i="0" u="none" strike="noStrike" cap="none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103" b="1" i="0" u="none" strike="noStrike" cap="none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103" b="1" i="0" u="none" strike="noStrike" cap="none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51"/>
              </a:spcBef>
              <a:spcAft>
                <a:spcPts val="551"/>
              </a:spcAft>
              <a:buClr>
                <a:schemeClr val="dk1"/>
              </a:buClr>
              <a:buSzPts val="1400"/>
              <a:buFont typeface="Roboto"/>
              <a:buNone/>
              <a:defRPr sz="1103" b="1" i="0" u="none" strike="noStrike" cap="none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51"/>
              </a:spcAft>
              <a:buClr>
                <a:srgbClr val="000000"/>
              </a:buClr>
              <a:buSzPts val="1800"/>
              <a:buFont typeface="Roboto"/>
              <a:buNone/>
              <a:tabLst/>
              <a:defRPr/>
            </a:pPr>
            <a:r>
              <a:rPr kumimoji="0" lang="es-CO" sz="1103" b="1" i="0" u="none" strike="noStrike" kern="0" cap="none" spc="0" normalizeH="0" baseline="0" noProof="0" dirty="0">
                <a:ln>
                  <a:noFill/>
                </a:ln>
                <a:solidFill>
                  <a:srgbClr val="194656"/>
                </a:solidFill>
                <a:effectLst/>
                <a:uLnTx/>
                <a:uFillTx/>
                <a:latin typeface="Raleway"/>
                <a:sym typeface="Raleway"/>
              </a:rPr>
              <a:t>Buenaventura Mentalmente Sana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291838" y="990672"/>
            <a:ext cx="2717075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342900" algn="just" defTabSz="914400">
              <a:buClr>
                <a:srgbClr val="000000"/>
              </a:buClr>
              <a:buSzPts val="1800"/>
              <a:buFont typeface="Wingdings" panose="05000000000000000000" pitchFamily="2" charset="2"/>
              <a:buChar char="ü"/>
            </a:pPr>
            <a:r>
              <a:rPr lang="es-CO" sz="1050" kern="0" dirty="0">
                <a:solidFill>
                  <a:srgbClr val="000000"/>
                </a:solidFill>
                <a:latin typeface="Roboto"/>
                <a:sym typeface="Roboto"/>
              </a:rPr>
              <a:t>Realizar acciones de gestión integral en grupos identificados para el fortalecimiento de capacidades cognitivas y emocionales, en la prevención del suicidio, violencias y consumo de sustancias psicoactivas</a:t>
            </a:r>
          </a:p>
        </p:txBody>
      </p:sp>
      <p:sp>
        <p:nvSpPr>
          <p:cNvPr id="12" name="Google Shape;233;p27"/>
          <p:cNvSpPr txBox="1">
            <a:spLocks/>
          </p:cNvSpPr>
          <p:nvPr/>
        </p:nvSpPr>
        <p:spPr>
          <a:xfrm>
            <a:off x="3365050" y="2207178"/>
            <a:ext cx="1924345" cy="29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998" tIns="62998" rIns="62998" bIns="62998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103" b="1" i="0" u="none" strike="noStrike" cap="none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103" b="1" i="0" u="none" strike="noStrike" cap="none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103" b="1" i="0" u="none" strike="noStrike" cap="none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103" b="1" i="0" u="none" strike="noStrike" cap="none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103" b="1" i="0" u="none" strike="noStrike" cap="none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103" b="1" i="0" u="none" strike="noStrike" cap="none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103" b="1" i="0" u="none" strike="noStrike" cap="none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103" b="1" i="0" u="none" strike="noStrike" cap="none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51"/>
              </a:spcBef>
              <a:spcAft>
                <a:spcPts val="551"/>
              </a:spcAft>
              <a:buClr>
                <a:schemeClr val="dk1"/>
              </a:buClr>
              <a:buSzPts val="1400"/>
              <a:buFont typeface="Roboto"/>
              <a:buNone/>
              <a:defRPr sz="1103" b="1" i="0" u="none" strike="noStrike" cap="none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51"/>
              </a:spcAft>
              <a:buClr>
                <a:srgbClr val="000000"/>
              </a:buClr>
              <a:buSzPts val="1800"/>
              <a:buFont typeface="Roboto"/>
              <a:buNone/>
              <a:tabLst/>
              <a:defRPr/>
            </a:pPr>
            <a:r>
              <a:rPr kumimoji="0" lang="es-CO" sz="1103" b="1" i="0" u="none" strike="noStrike" kern="0" cap="none" spc="0" normalizeH="0" baseline="0" noProof="0" dirty="0">
                <a:ln>
                  <a:noFill/>
                </a:ln>
                <a:solidFill>
                  <a:srgbClr val="194656"/>
                </a:solidFill>
                <a:effectLst/>
                <a:uLnTx/>
                <a:uFillTx/>
                <a:latin typeface="Raleway"/>
                <a:sym typeface="Raleway"/>
              </a:rPr>
              <a:t>Familias Fortalecidas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291839" y="2499361"/>
            <a:ext cx="271707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6910" lvl="0" indent="-196910" algn="just" defTabSz="914400">
              <a:spcAft>
                <a:spcPts val="551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ü"/>
            </a:pPr>
            <a:r>
              <a:rPr lang="es-CO" sz="1050" kern="0" dirty="0">
                <a:solidFill>
                  <a:srgbClr val="000000"/>
                </a:solidFill>
                <a:latin typeface="Roboto"/>
                <a:sym typeface="Roboto"/>
              </a:rPr>
              <a:t>Promover niveles óptimos de salud y bienestar con entornos y ambientes seguros y saludables, resultado de la afectación positiva de los determinantes sociales, el ejercicio de rectoría de la autoridad sanitaria fortalecida y reduciendo las inequidades en salud mediante la acción coordinada, </a:t>
            </a:r>
            <a:r>
              <a:rPr lang="es-CO" sz="1050" kern="0" dirty="0" err="1">
                <a:solidFill>
                  <a:srgbClr val="000000"/>
                </a:solidFill>
                <a:latin typeface="Roboto"/>
                <a:sym typeface="Roboto"/>
              </a:rPr>
              <a:t>transectorial</a:t>
            </a:r>
            <a:r>
              <a:rPr lang="es-CO" sz="1050" kern="0" dirty="0">
                <a:solidFill>
                  <a:srgbClr val="000000"/>
                </a:solidFill>
                <a:latin typeface="Roboto"/>
                <a:sym typeface="Roboto"/>
              </a:rPr>
              <a:t> y con participación y decisión comunitaria</a:t>
            </a:r>
            <a:r>
              <a:rPr lang="es-CO" sz="965" kern="0" dirty="0">
                <a:solidFill>
                  <a:srgbClr val="000000"/>
                </a:solidFill>
                <a:latin typeface="Roboto"/>
                <a:sym typeface="Robot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607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AF96921F-FBA3-440C-B223-6C2B229A28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46"/>
          <a:stretch/>
        </p:blipFill>
        <p:spPr>
          <a:xfrm>
            <a:off x="286" y="4204855"/>
            <a:ext cx="6300216" cy="29485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E0CF8BB-BC47-45DA-A25E-2D8C91F4FB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09" t="74525" r="4781" b="9615"/>
          <a:stretch/>
        </p:blipFill>
        <p:spPr>
          <a:xfrm>
            <a:off x="4914761" y="86590"/>
            <a:ext cx="1330037" cy="71350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F96921F-FBA3-440C-B223-6C2B229A28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58" t="3214" r="53494" b="88779"/>
          <a:stretch/>
        </p:blipFill>
        <p:spPr>
          <a:xfrm>
            <a:off x="0" y="0"/>
            <a:ext cx="2909454" cy="36021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0" y="-9114"/>
            <a:ext cx="24722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/>
              <a:t>Secretaría de Salud Distrital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88" y="666521"/>
            <a:ext cx="2182545" cy="639766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0" y="487680"/>
            <a:ext cx="606987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194656"/>
                </a:solidFill>
                <a:effectLst/>
                <a:uLnTx/>
                <a:uFillTx/>
                <a:latin typeface="Raleway"/>
                <a:sym typeface="Raleway"/>
              </a:rPr>
              <a:t>BUENAVENTURA MENTALMENTE SANA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000" b="1" kern="0" dirty="0">
              <a:solidFill>
                <a:srgbClr val="194656"/>
              </a:solidFill>
              <a:latin typeface="Raleway"/>
              <a:sym typeface="Raleway"/>
            </a:endParaRPr>
          </a:p>
          <a:p>
            <a:pPr marL="457200" lvl="0" indent="-342900" algn="just" defTabSz="914400">
              <a:buClr>
                <a:srgbClr val="000000"/>
              </a:buClr>
              <a:buSzPts val="1800"/>
              <a:buFont typeface="Roboto"/>
              <a:buChar char="●"/>
            </a:pPr>
            <a:r>
              <a:rPr lang="es-ES" sz="1400" kern="0" dirty="0">
                <a:solidFill>
                  <a:srgbClr val="000000"/>
                </a:solidFill>
                <a:latin typeface="Roboto"/>
                <a:sym typeface="Roboto"/>
              </a:rPr>
              <a:t>Acciones de gestión de riesgos de forma </a:t>
            </a:r>
            <a:r>
              <a:rPr lang="es-ES" sz="1400" kern="0" dirty="0" err="1">
                <a:solidFill>
                  <a:srgbClr val="000000"/>
                </a:solidFill>
                <a:latin typeface="Roboto"/>
                <a:sym typeface="Roboto"/>
              </a:rPr>
              <a:t>insterinstitucional</a:t>
            </a:r>
            <a:r>
              <a:rPr lang="es-ES" sz="1400" kern="0" dirty="0">
                <a:solidFill>
                  <a:srgbClr val="000000"/>
                </a:solidFill>
                <a:latin typeface="Roboto"/>
                <a:sym typeface="Roboto"/>
              </a:rPr>
              <a:t>, intersectorial y con organizaciones de base encaminadas a la prevención </a:t>
            </a:r>
            <a:r>
              <a:rPr lang="es-CO" sz="1400" kern="0" dirty="0">
                <a:solidFill>
                  <a:srgbClr val="000000"/>
                </a:solidFill>
                <a:latin typeface="Roboto"/>
                <a:sym typeface="Roboto"/>
              </a:rPr>
              <a:t>del suicidio, violencias, consumo de sustancias psicoactivas</a:t>
            </a:r>
            <a:r>
              <a:rPr lang="es-ES" sz="1400" kern="0" dirty="0">
                <a:solidFill>
                  <a:srgbClr val="000000"/>
                </a:solidFill>
                <a:latin typeface="Roboto"/>
                <a:sym typeface="Roboto"/>
              </a:rPr>
              <a:t> </a:t>
            </a:r>
            <a:r>
              <a:rPr lang="es-CO" sz="1400" kern="0" dirty="0">
                <a:solidFill>
                  <a:srgbClr val="000000"/>
                </a:solidFill>
                <a:latin typeface="Roboto"/>
                <a:sym typeface="Roboto"/>
              </a:rPr>
              <a:t>para el fortalecimiento de capacidades cognitivas y emocionales.  </a:t>
            </a:r>
            <a:endParaRPr lang="es-ES" sz="1400" kern="0" dirty="0">
              <a:solidFill>
                <a:srgbClr val="000000"/>
              </a:solidFill>
              <a:latin typeface="Roboto"/>
              <a:sym typeface="Roboto"/>
            </a:endParaRPr>
          </a:p>
          <a:p>
            <a:pPr marL="114300" lvl="0" algn="just" defTabSz="914400">
              <a:buClr>
                <a:srgbClr val="000000"/>
              </a:buClr>
              <a:buSzPts val="1800"/>
            </a:pPr>
            <a:endParaRPr lang="es-ES" sz="1400" kern="0" dirty="0">
              <a:solidFill>
                <a:srgbClr val="000000"/>
              </a:solidFill>
              <a:latin typeface="Roboto"/>
              <a:sym typeface="Roboto"/>
            </a:endParaRPr>
          </a:p>
          <a:p>
            <a:pPr marL="457200" lvl="0" indent="-342900" algn="just" defTabSz="914400"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400" kern="0" dirty="0">
                <a:solidFill>
                  <a:srgbClr val="000000"/>
                </a:solidFill>
                <a:latin typeface="Roboto"/>
                <a:sym typeface="Roboto"/>
              </a:rPr>
              <a:t>Acciones de gestión de Salud Publica para el fortalecimiento Institucional de las Entidades Prestadoras de servicios de salud en la atención en salud mental de forma oportuna, efectiva y de calidad.</a:t>
            </a:r>
          </a:p>
          <a:p>
            <a:pPr marL="114300" lvl="0" algn="just" defTabSz="914400">
              <a:buClr>
                <a:srgbClr val="000000"/>
              </a:buClr>
              <a:buSzPts val="1800"/>
            </a:pPr>
            <a:endParaRPr lang="es-ES" sz="1400" kern="0" dirty="0">
              <a:solidFill>
                <a:srgbClr val="000000"/>
              </a:solidFill>
              <a:latin typeface="Roboto"/>
              <a:sym typeface="Roboto"/>
            </a:endParaRPr>
          </a:p>
          <a:p>
            <a:pPr marL="457200" lvl="0" indent="-342900" algn="just" defTabSz="914400"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es-CO" sz="1400" kern="0" dirty="0">
                <a:solidFill>
                  <a:srgbClr val="000000"/>
                </a:solidFill>
                <a:latin typeface="Roboto"/>
                <a:sym typeface="Roboto"/>
              </a:rPr>
              <a:t>Elaborar el diagnóstico situacional territorial en salud mental, (consumo de sustancias Psicoactivas, violencias, intento de suicidio, Lesiones </a:t>
            </a:r>
            <a:r>
              <a:rPr lang="es-CO" sz="1400" kern="0" dirty="0" err="1">
                <a:solidFill>
                  <a:srgbClr val="000000"/>
                </a:solidFill>
                <a:latin typeface="Roboto"/>
                <a:sym typeface="Roboto"/>
              </a:rPr>
              <a:t>autoinfligidas</a:t>
            </a:r>
            <a:r>
              <a:rPr lang="es-CO" sz="1400" kern="0" dirty="0">
                <a:solidFill>
                  <a:srgbClr val="000000"/>
                </a:solidFill>
                <a:latin typeface="Roboto"/>
                <a:sym typeface="Roboto"/>
              </a:rPr>
              <a:t> intencionalmente, trastornos mentales. </a:t>
            </a:r>
          </a:p>
        </p:txBody>
      </p:sp>
    </p:spTree>
    <p:extLst>
      <p:ext uri="{BB962C8B-B14F-4D97-AF65-F5344CB8AC3E}">
        <p14:creationId xmlns:p14="http://schemas.microsoft.com/office/powerpoint/2010/main" val="3296050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AF96921F-FBA3-440C-B223-6C2B229A28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46"/>
          <a:stretch/>
        </p:blipFill>
        <p:spPr>
          <a:xfrm>
            <a:off x="286" y="4204855"/>
            <a:ext cx="6300216" cy="29485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E0CF8BB-BC47-45DA-A25E-2D8C91F4FB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09" t="74525" r="4781" b="9615"/>
          <a:stretch/>
        </p:blipFill>
        <p:spPr>
          <a:xfrm>
            <a:off x="4914761" y="86590"/>
            <a:ext cx="1330037" cy="71350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F96921F-FBA3-440C-B223-6C2B229A28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58" t="3214" r="53494" b="88779"/>
          <a:stretch/>
        </p:blipFill>
        <p:spPr>
          <a:xfrm>
            <a:off x="0" y="0"/>
            <a:ext cx="2909454" cy="36021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0" y="-9114"/>
            <a:ext cx="24722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Secretaría de Salud Distrital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6520"/>
            <a:ext cx="3288534" cy="383404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09006" y="800099"/>
            <a:ext cx="590441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194656"/>
                </a:solidFill>
                <a:effectLst/>
                <a:uLnTx/>
                <a:uFillTx/>
                <a:latin typeface="Raleway"/>
                <a:sym typeface="Raleway"/>
              </a:rPr>
              <a:t>          FAMILIAS FORTALECIDAS</a:t>
            </a:r>
          </a:p>
          <a:p>
            <a:pPr marL="457200" lvl="0" indent="-342900" algn="just" defTabSz="914400">
              <a:buClr>
                <a:srgbClr val="000000"/>
              </a:buClr>
              <a:buSzPts val="1800"/>
              <a:buFont typeface="Roboto"/>
              <a:buChar char="●"/>
            </a:pPr>
            <a:r>
              <a:rPr lang="es-ES" sz="1600" kern="0" dirty="0">
                <a:solidFill>
                  <a:srgbClr val="000000"/>
                </a:solidFill>
                <a:latin typeface="Roboto"/>
                <a:sym typeface="Roboto"/>
              </a:rPr>
              <a:t>Acciones de Gestión del riesgo en la promoción de la salud mental en el fortalecimiento de entornos seguros y ambientes saludables, la conformación de Redes de Apoyo sociales, familiares y comunitarios, que promuevan estilos de vida saludables con la participación y concurrencia del Comité Distrital de drogas para la disminución del consumo de SPA; dirigido al sector educativo, grupos en situación de vulnerabilidad.</a:t>
            </a:r>
          </a:p>
          <a:p>
            <a:pPr marL="457200" lvl="0" indent="-342900" algn="just" defTabSz="914400">
              <a:buClr>
                <a:srgbClr val="000000"/>
              </a:buClr>
              <a:buSzPts val="1800"/>
              <a:buFont typeface="Roboto"/>
              <a:buChar char="●"/>
            </a:pPr>
            <a:endParaRPr lang="es-CO" sz="1600" kern="0" dirty="0">
              <a:solidFill>
                <a:srgbClr val="000000"/>
              </a:solidFill>
              <a:latin typeface="Roboto"/>
              <a:sym typeface="Roboto"/>
            </a:endParaRPr>
          </a:p>
          <a:p>
            <a:pPr marL="457200" lvl="0" indent="-342900" algn="just" defTabSz="914400">
              <a:buClr>
                <a:srgbClr val="000000"/>
              </a:buClr>
              <a:buSzPts val="1800"/>
              <a:buFont typeface="Roboto"/>
              <a:buChar char="●"/>
            </a:pPr>
            <a:r>
              <a:rPr lang="es-CO" sz="1600" kern="0" dirty="0">
                <a:solidFill>
                  <a:srgbClr val="000000"/>
                </a:solidFill>
                <a:latin typeface="Roboto"/>
                <a:sym typeface="Roboto"/>
              </a:rPr>
              <a:t>Realizar un programa radial estilo Magazín como un espacio de información, difusión, formación y análisis de la salud mental</a:t>
            </a:r>
            <a:endParaRPr lang="es-ES" sz="1600" b="1" kern="0" dirty="0">
              <a:solidFill>
                <a:srgbClr val="194656"/>
              </a:solidFill>
              <a:latin typeface="Raleway"/>
              <a:sym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1475072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AF96921F-FBA3-440C-B223-6C2B229A28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46"/>
          <a:stretch/>
        </p:blipFill>
        <p:spPr>
          <a:xfrm>
            <a:off x="286" y="4204855"/>
            <a:ext cx="6300216" cy="29485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E0CF8BB-BC47-45DA-A25E-2D8C91F4FB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09" t="74525" r="4781" b="9615"/>
          <a:stretch/>
        </p:blipFill>
        <p:spPr>
          <a:xfrm>
            <a:off x="4914761" y="86590"/>
            <a:ext cx="1330037" cy="71350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F96921F-FBA3-440C-B223-6C2B229A28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58" t="3214" r="53494" b="88779"/>
          <a:stretch/>
        </p:blipFill>
        <p:spPr>
          <a:xfrm>
            <a:off x="0" y="0"/>
            <a:ext cx="2909454" cy="36021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0" y="-9114"/>
            <a:ext cx="24722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/>
              <a:t>Secretaría de Salud Distrital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6520"/>
            <a:ext cx="3288534" cy="383404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17714" y="505097"/>
            <a:ext cx="571282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194656"/>
                </a:solidFill>
                <a:effectLst/>
                <a:uLnTx/>
                <a:uFillTx/>
                <a:latin typeface="Raleway"/>
                <a:sym typeface="Raleway"/>
              </a:rPr>
              <a:t>      FAMILIAS FORTALECIDAS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Realizar capacitaciones en salud mental a las y los funcionarios de la ESE HLAP en Modelo de Atención MHGA y funcionarios de la Rama Judicial en tema de violencias que lleve a la sensibilización y fortalecimiento institucional en la prestación del servicio idóneo, oportuno y efectivo.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Realizar un foro a nivel Distrital en el día de la Salud Mental con temática: Tejido Social vs Conflicto armado.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Implementar una Línea de atención de apoyo emocional como estrategias de escucha y orientación en salud mental a las personas afectadas por la </a:t>
            </a:r>
            <a:r>
              <a:rPr lang="es-CO" dirty="0" err="1"/>
              <a:t>contigencia</a:t>
            </a:r>
            <a:r>
              <a:rPr lang="es-CO" dirty="0"/>
              <a:t> de COVID-19</a:t>
            </a:r>
            <a:endParaRPr lang="es-ES" b="1" kern="0" dirty="0">
              <a:solidFill>
                <a:srgbClr val="194656"/>
              </a:solidFill>
              <a:latin typeface="Raleway"/>
              <a:sym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3931050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AF96921F-FBA3-440C-B223-6C2B229A28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46"/>
          <a:stretch/>
        </p:blipFill>
        <p:spPr>
          <a:xfrm>
            <a:off x="286" y="4204855"/>
            <a:ext cx="6300216" cy="29485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E0CF8BB-BC47-45DA-A25E-2D8C91F4FB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09" t="74525" r="4781" b="9615"/>
          <a:stretch/>
        </p:blipFill>
        <p:spPr>
          <a:xfrm>
            <a:off x="4914761" y="86590"/>
            <a:ext cx="1330037" cy="71350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F96921F-FBA3-440C-B223-6C2B229A28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58" t="3214" r="53494" b="88779"/>
          <a:stretch/>
        </p:blipFill>
        <p:spPr>
          <a:xfrm>
            <a:off x="0" y="0"/>
            <a:ext cx="2909454" cy="36021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0" y="-9114"/>
            <a:ext cx="24722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/>
              <a:t>Secretaría de Salud Distrital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69966" y="574766"/>
            <a:ext cx="583474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/>
              <a:t>ACCIONES DE SALUD MENTAL EN EL MARCO DE LA CONTINGENCIA COVID-19</a:t>
            </a:r>
          </a:p>
          <a:p>
            <a:endParaRPr lang="es-ES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/>
              <a:t>Acompañamiento en las campañas educativas y de bioseguridad en los espacios públicos, almacenes de cadena y entrega de suministros a grupos en situación vulnerable.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/>
              <a:t>Línea de atención para el apoyo emocional, primeros auxilios psicológicos a las personas afectadas por el aislamiento y el COVID-19.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/>
              <a:t>Participación en la reunión de Sala Situacional en la información a medios y decisiones en torno a la disminución de contagio de COVID-19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/>
              <a:t>Participación en “El Pueblo se cuida” con temas de Convivencia Social y Salud Mental.</a:t>
            </a:r>
          </a:p>
        </p:txBody>
      </p:sp>
    </p:spTree>
    <p:extLst>
      <p:ext uri="{BB962C8B-B14F-4D97-AF65-F5344CB8AC3E}">
        <p14:creationId xmlns:p14="http://schemas.microsoft.com/office/powerpoint/2010/main" val="1920092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662</Words>
  <Application>Microsoft Office PowerPoint</Application>
  <PresentationFormat>Personalizado</PresentationFormat>
  <Paragraphs>45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Raleway</vt:lpstr>
      <vt:lpstr>Roboto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Ronald Alarcon Grislaes</dc:creator>
  <cp:lastModifiedBy>Ma Elena Cordoba Salazar</cp:lastModifiedBy>
  <cp:revision>29</cp:revision>
  <dcterms:created xsi:type="dcterms:W3CDTF">2020-05-26T21:33:00Z</dcterms:created>
  <dcterms:modified xsi:type="dcterms:W3CDTF">2020-08-10T20:15:10Z</dcterms:modified>
</cp:coreProperties>
</file>